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87" r:id="rId10"/>
    <p:sldId id="263" r:id="rId11"/>
    <p:sldId id="264" r:id="rId12"/>
    <p:sldId id="289" r:id="rId13"/>
    <p:sldId id="291" r:id="rId14"/>
    <p:sldId id="265" r:id="rId15"/>
    <p:sldId id="266" r:id="rId16"/>
    <p:sldId id="268" r:id="rId17"/>
    <p:sldId id="292" r:id="rId18"/>
    <p:sldId id="269" r:id="rId19"/>
    <p:sldId id="293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90" r:id="rId30"/>
    <p:sldId id="294" r:id="rId31"/>
    <p:sldId id="279" r:id="rId32"/>
    <p:sldId id="280" r:id="rId33"/>
    <p:sldId id="281" r:id="rId34"/>
    <p:sldId id="282" r:id="rId35"/>
    <p:sldId id="283" r:id="rId36"/>
    <p:sldId id="286" r:id="rId37"/>
    <p:sldId id="284" r:id="rId38"/>
    <p:sldId id="28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57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Pt>
            <c:idx val="1"/>
            <c:explosion val="3"/>
          </c:dPt>
          <c:dLbls>
            <c:dLbl>
              <c:idx val="0"/>
              <c:layout>
                <c:manualLayout>
                  <c:x val="-0.20130299943264632"/>
                  <c:y val="-0.24214952778775575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71,6%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b="1" smtClean="0"/>
                      <a:t>28</a:t>
                    </a:r>
                    <a:r>
                      <a:rPr lang="ru-RU" sz="2400" b="1" smtClean="0"/>
                      <a:t>,4</a:t>
                    </a:r>
                    <a:r>
                      <a:rPr lang="en-US" sz="2400" b="1" smtClean="0"/>
                      <a:t>%</a:t>
                    </a:r>
                    <a:endParaRPr lang="en-US" sz="2400" b="1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2"/>
                <c:pt idx="0">
                  <c:v>Не заключили договора</c:v>
                </c:pt>
                <c:pt idx="1">
                  <c:v>Заключили договора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0.71600000000000008</c:v>
                </c:pt>
                <c:pt idx="1">
                  <c:v>0.28400000000000003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Лист1!$A$2:$A$8</c:f>
              <c:strCache>
                <c:ptCount val="7"/>
                <c:pt idx="0">
                  <c:v>Сальское г.п.</c:v>
                </c:pt>
                <c:pt idx="1">
                  <c:v>Гигантовское с.п.</c:v>
                </c:pt>
                <c:pt idx="2">
                  <c:v>Сандатовское с.п.</c:v>
                </c:pt>
                <c:pt idx="3">
                  <c:v>Маныческое с.п</c:v>
                </c:pt>
                <c:pt idx="4">
                  <c:v>Рыбасовское с.п.</c:v>
                </c:pt>
                <c:pt idx="5">
                  <c:v>Ивановское с.п.</c:v>
                </c:pt>
                <c:pt idx="6">
                  <c:v>Новоегорлыкское с.п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0.89</c:v>
                </c:pt>
                <c:pt idx="1">
                  <c:v>0.8</c:v>
                </c:pt>
                <c:pt idx="2">
                  <c:v>0.8</c:v>
                </c:pt>
                <c:pt idx="3">
                  <c:v>0.64</c:v>
                </c:pt>
                <c:pt idx="4">
                  <c:v>0.62</c:v>
                </c:pt>
                <c:pt idx="5">
                  <c:v>0.35</c:v>
                </c:pt>
                <c:pt idx="6" formatCode="0.00%">
                  <c:v>0.28399999999999997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Сальское г.п.</c:v>
                </c:pt>
                <c:pt idx="1">
                  <c:v>Гигантовское с.п.</c:v>
                </c:pt>
                <c:pt idx="2">
                  <c:v>Сандатовское с.п.</c:v>
                </c:pt>
                <c:pt idx="3">
                  <c:v>Маныческое с.п</c:v>
                </c:pt>
                <c:pt idx="4">
                  <c:v>Рыбасовское с.п.</c:v>
                </c:pt>
                <c:pt idx="5">
                  <c:v>Ивановское с.п.</c:v>
                </c:pt>
                <c:pt idx="6">
                  <c:v>Новоегорлыкское с.п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0.11</c:v>
                </c:pt>
                <c:pt idx="1">
                  <c:v>0.2</c:v>
                </c:pt>
                <c:pt idx="2">
                  <c:v>0.2</c:v>
                </c:pt>
                <c:pt idx="3">
                  <c:v>0.36</c:v>
                </c:pt>
                <c:pt idx="4">
                  <c:v>0.38</c:v>
                </c:pt>
                <c:pt idx="5">
                  <c:v>0.65</c:v>
                </c:pt>
                <c:pt idx="6" formatCode="0.00%">
                  <c:v>0.71599999999999997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Сальское г.п.</c:v>
                </c:pt>
                <c:pt idx="1">
                  <c:v>Гигантовское с.п.</c:v>
                </c:pt>
                <c:pt idx="2">
                  <c:v>Сандатовское с.п.</c:v>
                </c:pt>
                <c:pt idx="3">
                  <c:v>Маныческое с.п</c:v>
                </c:pt>
                <c:pt idx="4">
                  <c:v>Рыбасовское с.п.</c:v>
                </c:pt>
                <c:pt idx="5">
                  <c:v>Ивановское с.п.</c:v>
                </c:pt>
                <c:pt idx="6">
                  <c:v>Новоегорлыкское с.п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shape val="box"/>
        <c:axId val="44774528"/>
        <c:axId val="61545088"/>
        <c:axId val="0"/>
      </c:bar3DChart>
      <c:catAx>
        <c:axId val="44774528"/>
        <c:scaling>
          <c:orientation val="minMax"/>
        </c:scaling>
        <c:axPos val="b"/>
        <c:tickLblPos val="nextTo"/>
        <c:crossAx val="61545088"/>
        <c:crosses val="autoZero"/>
        <c:auto val="1"/>
        <c:lblAlgn val="ctr"/>
        <c:lblOffset val="100"/>
      </c:catAx>
      <c:valAx>
        <c:axId val="61545088"/>
        <c:scaling>
          <c:orientation val="minMax"/>
        </c:scaling>
        <c:axPos val="l"/>
        <c:majorGridlines/>
        <c:numFmt formatCode="0%" sourceLinked="1"/>
        <c:tickLblPos val="nextTo"/>
        <c:crossAx val="44774528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0916145826937954E-2"/>
                  <c:y val="-2.034973503282997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7.7971242279497536E-3"/>
                  <c:y val="7.6311506373112391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Благоустройство</c:v>
                </c:pt>
                <c:pt idx="1">
                  <c:v>ЖКХ</c:v>
                </c:pt>
                <c:pt idx="2">
                  <c:v>Дорожное хозяйство</c:v>
                </c:pt>
                <c:pt idx="3">
                  <c:v>Личные под. хоз-ва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0.47</c:v>
                </c:pt>
                <c:pt idx="1">
                  <c:v>0.186</c:v>
                </c:pt>
                <c:pt idx="2">
                  <c:v>0.224</c:v>
                </c:pt>
                <c:pt idx="3" formatCode="0%">
                  <c:v>7.0000000000000007E-2</c:v>
                </c:pt>
                <c:pt idx="4" formatCode="0%">
                  <c:v>0.12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Благоустройство</c:v>
                </c:pt>
                <c:pt idx="1">
                  <c:v>ЖКХ</c:v>
                </c:pt>
                <c:pt idx="2">
                  <c:v>Дорожное хозяйство</c:v>
                </c:pt>
                <c:pt idx="3">
                  <c:v>Личные под. хоз-ва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 formatCode="0.00%">
                  <c:v>0.53</c:v>
                </c:pt>
                <c:pt idx="1">
                  <c:v>0.81399999999999995</c:v>
                </c:pt>
                <c:pt idx="2">
                  <c:v>0.78</c:v>
                </c:pt>
                <c:pt idx="3">
                  <c:v>0.93</c:v>
                </c:pt>
                <c:pt idx="4">
                  <c:v>0.88</c:v>
                </c:pt>
              </c:numCache>
            </c:numRef>
          </c:val>
        </c:ser>
        <c:shape val="pyramid"/>
        <c:axId val="75325440"/>
        <c:axId val="77296768"/>
        <c:axId val="0"/>
      </c:bar3DChart>
      <c:catAx>
        <c:axId val="75325440"/>
        <c:scaling>
          <c:orientation val="minMax"/>
        </c:scaling>
        <c:axPos val="b"/>
        <c:tickLblPos val="nextTo"/>
        <c:crossAx val="77296768"/>
        <c:crosses val="autoZero"/>
        <c:auto val="1"/>
        <c:lblAlgn val="ctr"/>
        <c:lblOffset val="100"/>
      </c:catAx>
      <c:valAx>
        <c:axId val="77296768"/>
        <c:scaling>
          <c:orientation val="minMax"/>
        </c:scaling>
        <c:axPos val="l"/>
        <c:majorGridlines/>
        <c:numFmt formatCode="0%" sourceLinked="1"/>
        <c:tickLblPos val="nextTo"/>
        <c:crossAx val="753254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3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I полугодие 2017</c:v>
                </c:pt>
              </c:strCache>
            </c:strRef>
          </c:tx>
          <c:cat>
            <c:strRef>
              <c:f>Лист1!$A$2:$A$5</c:f>
              <c:strCache>
                <c:ptCount val="3"/>
                <c:pt idx="1">
                  <c:v>Решено положительно</c:v>
                </c:pt>
                <c:pt idx="2">
                  <c:v>Разъяснено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1">
                  <c:v>0.62000000000000055</c:v>
                </c:pt>
                <c:pt idx="2">
                  <c:v>0.38000000000000034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tx2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496944" cy="2763739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Отчет главы Администрации </a:t>
            </a:r>
            <a:r>
              <a:rPr lang="ru-RU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Новоегорлыкского</a:t>
            </a: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сельского поселения </a:t>
            </a:r>
            <a:b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C:\Users\Tanka\Desktop\отчет за 1\площадь 60-я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856650" cy="439248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63688" y="2204864"/>
            <a:ext cx="597666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nard MT Condensed" pitchFamily="18" charset="0"/>
              </a:rPr>
              <a:t>I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полугодие 2017 г.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5616624" cy="80470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Благоустройство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4" name="Picture 4" descr="C:\Users\Tanka\Desktop\отчет за 1\DSC0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780928"/>
            <a:ext cx="4788024" cy="35910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 descr="C:\Users\Tanka\Desktop\отчет за 1\20140826_081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568056" cy="34260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616624" cy="8103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Благоустройство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8" name="Picture 4" descr="C:\Users\Tanka\Desktop\отчет за 1\DSC01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852936"/>
            <a:ext cx="4464496" cy="33483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3" descr="C:\Users\Tanka\Desktop\отчет за 1\DSC01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248472" cy="31863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632848" cy="105837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Статистика по заключению договоров на вывоз ТКО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57158" y="2214554"/>
          <a:ext cx="7000924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4282" y="1500174"/>
            <a:ext cx="55986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Новый Егорлык – 458 договоров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Романовка – 164 договора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239000" cy="96299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Статистика заключенных договоров среди поселений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428736"/>
          <a:ext cx="7786742" cy="5027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848872" cy="102636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 работы по составлению протоколов об административных правонарушениях</a:t>
            </a:r>
            <a:endParaRPr lang="ru-RU" sz="28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8100392" cy="403244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протоколов – выжигание;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16 - безнадзорный выгул животных;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9 - складирование сухой растительности и мусора на прилегающей территории.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Tanka\Desktop\отчет за 1\DSC01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140968"/>
            <a:ext cx="3707904" cy="278092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2" name="Picture 2" descr="C:\Users\Tanka\Desktop\презент\DSC01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4176464" cy="31324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400600" cy="80470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Озеленение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Tanka\Desktop\презент\20170406_152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620688"/>
            <a:ext cx="2531604" cy="33754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7" name="Picture 3" descr="C:\Users\Tanka\Desktop\презент\20170406_153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096344" cy="412845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8" name="Picture 4" descr="C:\Users\Tanka\Desktop\презент\IMG_0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24944"/>
            <a:ext cx="3667944" cy="36679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698976" cy="7703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Озеленение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5" descr="C:\Users\Tanka\Desktop\презент\IMAG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5112568" cy="28661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0" name="Picture 2" descr="C:\Users\Tanka\Desktop\презент\IMG_0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3995936" cy="39959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6615130" cy="67724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Передача полномочий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7858180" cy="48463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 1 января 2017 года дорожное хозяйство и водопроводные сети переданы в муниципальное образование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Сальский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1\Desktop\SUC50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643182"/>
            <a:ext cx="4429124" cy="332184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C:\Users\1\Desktop\ул.Гагарина новое уличное освещ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64719"/>
            <a:ext cx="4214842" cy="31611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560840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Электронное правительство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280920" cy="5445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6543692" cy="67724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Обращения граждан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7239000" cy="3929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Тематика обращений: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500174"/>
          <a:ext cx="8143900" cy="4992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120680" cy="74746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Общая характеристика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8460432" cy="566124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Общая площадь поселения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– 281,8 км</a:t>
            </a:r>
            <a:r>
              <a:rPr lang="ru-RU" sz="31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4100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чел.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Протяжённость газопроводов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– 64 км. с.Новый Егорлык,  24 км с.Романовка.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Крупные с/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предприятия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СПК (СА) «Русь» (21873 га),ООО «Аграрий» (2069,8 га)</a:t>
            </a:r>
          </a:p>
          <a:p>
            <a:pPr lvl="0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Крупные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крестьянско-фермерские хозяйства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– 32.</a:t>
            </a:r>
          </a:p>
          <a:p>
            <a:pPr lvl="0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На территории поселения расположен филиал ПАО МРСК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Юга-Ростовэнерго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Сальский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РЭС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Новоегорлыкского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УЭС.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: средних школ – 2. Основная школа – 1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Новоегорлыкская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амбулатория, ФАП с. Романовка.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Культура: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2 СДК, 2 библиотеки, Музей Боевой и Трудовой славы, 3 коллектива художественной самодеятельности.</a:t>
            </a:r>
          </a:p>
          <a:p>
            <a:pPr lvl="0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Спорт: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2 стадиона, 7 спортивных площадок, 1 футбольная команда, 1 хоккейная команда.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851104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Обращения граждан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7632848" cy="533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59632" y="2996952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38%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3501008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43192" cy="62632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7704856" cy="8834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День освобождения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Сальского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р-на от немецко-фашистских захватчиков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Tanka\Desktop\презент\22.01.17\DSC01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72816"/>
            <a:ext cx="3251858" cy="243900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2" descr="C:\Users\Tanka\Desktop\презент\22.01.17\см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20888"/>
            <a:ext cx="3080147" cy="41066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5" descr="C:\Users\Tanka\Desktop\презент\22.01.17\DSC01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3347863" cy="251101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99176" cy="554320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3888432" cy="6480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Проводы Масленицы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Tanka\Desktop\отчет за 1\DSC0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052736"/>
            <a:ext cx="4202676" cy="3152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3" descr="C:\Users\Tanka\Desktop\отчет за 1\DSC01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573016"/>
            <a:ext cx="3987379" cy="299067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2" descr="C:\Users\Tanka\Desktop\презент\IMG_1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2970379" cy="22277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499176" cy="62632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7239000" cy="7394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Проводы Масленицы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Tanka\Desktop\отчет за 1\HNIJFHxrjY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201729" cy="31469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 descr="C:\Users\Tanka\Desktop\отчет за 1\DSC01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17032"/>
            <a:ext cx="3843363" cy="288265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3" descr="C:\Users\Tanka\Desktop\отчет за 1\DSC01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44824"/>
            <a:ext cx="3987379" cy="299067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99176" cy="62632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7239000" cy="6674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День Победы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Tanka\Desktop\отчет за 1\DSC09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5030508" cy="33538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99" name="Picture 3" descr="C:\Users\Tanka\Desktop\отчет за 1\DSC09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77072"/>
            <a:ext cx="4171393" cy="27809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0" name="Picture 4" descr="C:\Users\Tanka\Desktop\отчет за 1\DSC09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24744"/>
            <a:ext cx="2496277" cy="37444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643192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7239000" cy="7394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День Победы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Tanka\Desktop\отчет за 1\DSC09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3734430" cy="24897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3" name="Picture 3" descr="C:\Users\Tanka\Desktop\отчет за 1\DSC09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4814495" cy="320982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4" name="Picture 4" descr="C:\Users\Tanka\Desktop\отчет за 1\DSC09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05064"/>
            <a:ext cx="3626423" cy="241773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571184" cy="62632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7239000" cy="45143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Свеча памяти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Tanka\Desktop\отчет за 1\P100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861048"/>
            <a:ext cx="3744416" cy="28081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9" name="Picture 5" descr="C:\Users\Tanka\Desktop\презент\DSC09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052736"/>
            <a:ext cx="4130425" cy="27537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2" descr="C:\Users\Tanka\Desktop\отчет за 1\DSC09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3806864" cy="253803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3" descr="C:\Users\Tanka\Desktop\отчет за 1\DSCF0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573016"/>
            <a:ext cx="3491880" cy="261891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571184" cy="62632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7239000" cy="59544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День Памяти и Скорби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Tanka\Desktop\отчет за 1\photo_2017-07-08_07-05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47035" y="2213805"/>
            <a:ext cx="5288538" cy="296640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1" name="Picture 3" descr="C:\Users\Tanka\Desktop\отчет за 1\photo_2017-07-08_07-07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4942404" cy="276465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499176" cy="62632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Культурно-массовые мероприятия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7239000" cy="59544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Tanka\Desktop\презент\1 июня\IMG-20170602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29816"/>
            <a:ext cx="4320480" cy="242208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196" name="Picture 4" descr="C:\Users\Tanka\Desktop\презент\1 июня\IMG-20170602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4329336" cy="242705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 descr="C:\Users\Tanka\Desktop\отчет за 1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052736"/>
            <a:ext cx="3414030" cy="5261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239000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7239000" cy="64807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Футбол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Tanka\Desktop\отчет за 1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052736"/>
            <a:ext cx="3150096" cy="42001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3" descr="C:\Users\Tanka\Desktop\отчет за 1\IMG_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5004048" cy="37530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4" descr="C:\Users\Tanka\Desktop\отчет за 1\IMG_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373724"/>
            <a:ext cx="3312368" cy="24842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544616" cy="76470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Инфраструктура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Tanka\Desktop\отчет за 1\DSC_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4392488" cy="2920536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1" name="Picture 3" descr="C:\Users\Tanka\Desktop\отчет за 1\DSC_0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332"/>
            <a:ext cx="3491880" cy="23217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2" name="Picture 4" descr="C:\Users\Tanka\Desktop\отчет за 1\DSC01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068960"/>
            <a:ext cx="3419872" cy="25649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3" name="Picture 5" descr="C:\Users\Tanka\Desktop\отчет за 1\Реэкспонирование SUC5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535742"/>
            <a:ext cx="3096344" cy="23222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6329378" cy="60580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7239000" cy="484632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место в Спартакиаде Дона, волейбол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image.jpgт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7786742" cy="460060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987008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7239000" cy="6674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Волейбол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Tanka\Desktop\отчет за 1\DSC01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052736"/>
            <a:ext cx="3960440" cy="29704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572000" y="908720"/>
            <a:ext cx="1372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место</a:t>
            </a:r>
            <a:endParaRPr lang="ru-RU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219" name="Picture 3" descr="C:\Users\Tanka\Desktop\отчет за 1\DSC0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05064"/>
            <a:ext cx="3803736" cy="28529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20" name="Picture 4" descr="C:\Users\Tanka\Desktop\отчет за 1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032448" cy="26786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547664" y="3284984"/>
            <a:ext cx="1372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место</a:t>
            </a:r>
            <a:endParaRPr lang="ru-RU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3861048"/>
            <a:ext cx="1372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 место</a:t>
            </a:r>
            <a:endParaRPr lang="ru-RU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563072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7992888" cy="59544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Участники соревнований по волейболу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Tanka\Desktop\отчет за 1\DSC01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02878"/>
            <a:ext cx="3960440" cy="297046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4" descr="C:\Users\Tanka\Desktop\отчет за 1\DSC01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389956"/>
            <a:ext cx="3290571" cy="246804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2" descr="C:\Users\Tanka\Desktop\отчет за 1\image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4647952" cy="29282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239000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7239000" cy="6674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Хоккей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Tanka\Desktop\отчет за 1\DSC0164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611385" cy="34587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3" descr="C:\Users\Tanka\Desktop\презент\IMG_1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600400" cy="27003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4" descr="C:\Users\Tanka\Desktop\презент\IMG_1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3356992" cy="3356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23112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7239000" cy="12435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Хоккей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Tanka\Desktop\презент\IMG_1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980728"/>
            <a:ext cx="3419872" cy="34198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3" descr="C:\Users\Tanka\Desktop\презент\IMG_1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7032"/>
            <a:ext cx="3906483" cy="29298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4" descr="C:\Users\Tanka\Desktop\презент\IMG_1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3930485" cy="29478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23112" cy="7703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7239000" cy="57606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Каратэ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Tanka\Desktop\отчет за 1\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5348516" cy="38077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15" name="Picture 3" descr="C:\Users\Tanka\Desktop\отчет за 1\image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4397896" cy="29319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779096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жизнь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7239000" cy="7200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Каратэ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Tanka\Desktop\отчет за 1\image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993802"/>
            <a:ext cx="4176464" cy="3510840"/>
          </a:xfrm>
          <a:prstGeom prst="rect">
            <a:avLst/>
          </a:prstGeom>
          <a:noFill/>
        </p:spPr>
      </p:pic>
      <p:pic>
        <p:nvPicPr>
          <p:cNvPr id="6" name="Picture 2" descr="C:\Users\Tanka\Desktop\отчет за 1\imag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392488" cy="33377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04856" cy="1143000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Официальный сайт муниципального образования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640960" cy="499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7242048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059016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Архитектурный облик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C:\Users\Tanka\Desktop\отчет за 1\P101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44824"/>
            <a:ext cx="4569820" cy="341937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5" name="Picture 3" descr="C:\Users\Tanka\Desktop\отчет за 1\Реэкспонирование Площадь Победы в с. Новый Егорлы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3563888" cy="266668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6" name="Picture 4" descr="C:\Users\Tanka\Desktop\презент\DSC_0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4201" y="4338030"/>
            <a:ext cx="3789799" cy="251997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752528" cy="7326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Бюджет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8244408" cy="57332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 на 2017 год  - 8 млн. 281 тыс. рублей. Факт- 2 млн. 862 тыс. рублей (34,6 %).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Недоимка  - 2 млн. 964 тыс. рублей.         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местного бюджета - 4 млн. 628 тыс. рублей:                  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 «Общегосударственные вопросы» - 2 млн. 3 тыс. рублей.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 «Осуществление первичного воинского учета» - 68,7 тыс. рублей.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 жилищное хозяйство - 627,1 тыс. рублей,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  уличное освещение и техническое его обслуживание - 526,0 тыс.рублей;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 противоклещевая обработка территории 54,1 тыс.рублей;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 благоустройство - 46,9 тыс.рублей.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256584" cy="7326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Животноводство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5220072" cy="345638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«Руси» поголовье  КРС  1545 голов, из них 460 голов молочного поголовья, 1694 головы овец,   из которых 699 голов маточного поголовья,  21 рабочая  лошадь.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Tanka\Desktop\отчет за 1\image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4464496" cy="29734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7" name="Picture 5" descr="C:\Users\Tanka\Desktop\отчет за 1\image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04864"/>
            <a:ext cx="3096344" cy="26185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8" name="Picture 6" descr="C:\Users\Tanka\Desktop\отчет за 1\image (2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1598" y="0"/>
            <a:ext cx="3282402" cy="240709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3" descr="C:\Users\Tanka\Desktop\отчет за 1\image (2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672" y="4565025"/>
            <a:ext cx="2952328" cy="22929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768752" cy="7703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Животноводство в ЛПХ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124744"/>
            <a:ext cx="5472608" cy="4682920"/>
          </a:xfrm>
        </p:spPr>
        <p:txBody>
          <a:bodyPr/>
          <a:lstStyle/>
          <a:p>
            <a:r>
              <a:rPr lang="ru-RU" sz="32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4258 голов КРС;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4118 голов свиней;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5295 голов овец и коз;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58200 голов птицы.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Сдано 1112 т молока и 132 т. мяса.</a:t>
            </a:r>
          </a:p>
          <a:p>
            <a:endParaRPr lang="ru-RU" dirty="0"/>
          </a:p>
        </p:txBody>
      </p:sp>
      <p:pic>
        <p:nvPicPr>
          <p:cNvPr id="4098" name="Picture 2" descr="C:\Users\Tanka\Desktop\отчет за 1\DSC01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37112"/>
            <a:ext cx="2952328" cy="22142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C:\Users\Tanka\Desktop\отчет за 1\3647691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05064"/>
            <a:ext cx="4032448" cy="26840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8" name="Picture 4" descr="C:\Users\Tanka\Desktop\отчет за 1\3640331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788" y="1124744"/>
            <a:ext cx="1908212" cy="25442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400600" cy="6606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Растениеводство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7239000" cy="484632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площадь пашни – 7 437 га, из которой: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площадь озимой пшеницы – 3463,8 га;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озимый ячмень 50 га;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яровый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ячмень 108,4 га;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горох – 59 га;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подсолнечник – 90 га;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лен 140 га;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овес 143 га. </a:t>
            </a:r>
          </a:p>
          <a:p>
            <a:endParaRPr lang="ru-RU" dirty="0"/>
          </a:p>
        </p:txBody>
      </p:sp>
      <p:pic>
        <p:nvPicPr>
          <p:cNvPr id="1026" name="Picture 2" descr="C:\Users\Tanka\Desktop\DSC03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36912"/>
            <a:ext cx="4824536" cy="361840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23112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Средняя урожайность 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7239000" cy="13681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Общая по поселению – 40,7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/га.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КФХ и ООО – 46,4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/га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Tanka\Desktop\DSC03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392488" cy="32943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3" descr="C:\Users\Tanka\Desktop\DSC03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5218" y="1700808"/>
            <a:ext cx="4399770" cy="32998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8">
      <a:dk1>
        <a:sysClr val="windowText" lastClr="000000"/>
      </a:dk1>
      <a:lt1>
        <a:srgbClr val="DBE5F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794</TotalTime>
  <Words>454</Words>
  <Application>Microsoft Office PowerPoint</Application>
  <PresentationFormat>Экран (4:3)</PresentationFormat>
  <Paragraphs>110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Изящная</vt:lpstr>
      <vt:lpstr>Отчет главы Администрации Новоегорлыкского  сельского поселения  </vt:lpstr>
      <vt:lpstr>Общая характеристика</vt:lpstr>
      <vt:lpstr>Инфраструктура </vt:lpstr>
      <vt:lpstr>Архитектурный облик </vt:lpstr>
      <vt:lpstr>Бюджет </vt:lpstr>
      <vt:lpstr>Животноводство</vt:lpstr>
      <vt:lpstr>Животноводство в ЛПХ</vt:lpstr>
      <vt:lpstr>Растениеводство </vt:lpstr>
      <vt:lpstr>Средняя урожайность </vt:lpstr>
      <vt:lpstr>Благоустройство </vt:lpstr>
      <vt:lpstr>Благоустройство</vt:lpstr>
      <vt:lpstr>Статистика по заключению договоров на вывоз ТКО</vt:lpstr>
      <vt:lpstr>Статистика заключенных договоров среди поселений </vt:lpstr>
      <vt:lpstr>Результат работы по составлению протоколов об административных правонарушениях</vt:lpstr>
      <vt:lpstr>Озеленение </vt:lpstr>
      <vt:lpstr>Озеленение </vt:lpstr>
      <vt:lpstr>Передача полномочий </vt:lpstr>
      <vt:lpstr>Электронное правительство</vt:lpstr>
      <vt:lpstr>Обращения граждан</vt:lpstr>
      <vt:lpstr>Обращения граждан</vt:lpstr>
      <vt:lpstr>Культурно-массовые мероприятия</vt:lpstr>
      <vt:lpstr>Культурно-массовые мероприятия</vt:lpstr>
      <vt:lpstr>Культурно-массовые мероприятия</vt:lpstr>
      <vt:lpstr>Культурно-массовые мероприятия </vt:lpstr>
      <vt:lpstr>Культурно-массовые мероприятия</vt:lpstr>
      <vt:lpstr>Культурно-массовые мероприятия</vt:lpstr>
      <vt:lpstr>Культурно-массовые мероприятия</vt:lpstr>
      <vt:lpstr>Культурно-массовые мероприятия</vt:lpstr>
      <vt:lpstr>Спортивная жизнь</vt:lpstr>
      <vt:lpstr>Спортивная жизнь</vt:lpstr>
      <vt:lpstr>Спортивная жизнь</vt:lpstr>
      <vt:lpstr>Спортивная жизнь</vt:lpstr>
      <vt:lpstr>Спортивная жизнь </vt:lpstr>
      <vt:lpstr>Спортивная жизнь </vt:lpstr>
      <vt:lpstr>Спортивная жизнь </vt:lpstr>
      <vt:lpstr>Спортивная жизнь </vt:lpstr>
      <vt:lpstr>Официальный сайт муниципального образования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Администрации Новоегорлыкского  сельского поселения  за I полугодие 2017 г.</dc:title>
  <dc:creator>Tanka</dc:creator>
  <cp:lastModifiedBy>1</cp:lastModifiedBy>
  <cp:revision>106</cp:revision>
  <dcterms:created xsi:type="dcterms:W3CDTF">2017-07-20T15:58:31Z</dcterms:created>
  <dcterms:modified xsi:type="dcterms:W3CDTF">2017-07-25T19:12:57Z</dcterms:modified>
</cp:coreProperties>
</file>